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93" r:id="rId4"/>
    <p:sldId id="294" r:id="rId5"/>
    <p:sldId id="295" r:id="rId6"/>
    <p:sldId id="296" r:id="rId7"/>
    <p:sldId id="270" r:id="rId8"/>
    <p:sldId id="290" r:id="rId9"/>
    <p:sldId id="291" r:id="rId10"/>
    <p:sldId id="292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7"/>
    <p:restoredTop sz="93722"/>
  </p:normalViewPr>
  <p:slideViewPr>
    <p:cSldViewPr>
      <p:cViewPr>
        <p:scale>
          <a:sx n="112" d="100"/>
          <a:sy n="112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8/8/19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8/8/19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_Ac6KiQ1t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_Ac6KiQ1t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_Ac6KiQ1t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_Ac6KiQ1t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>
                <a:hlinkClick r:id="rId3"/>
              </a:rPr>
              <a:t>https://www.youtube.com/watch?v=Y_Ac6KiQ1t0</a:t>
            </a:r>
            <a:endParaRPr lang="es-PY" dirty="0"/>
          </a:p>
          <a:p>
            <a:r>
              <a:rPr lang="es-PY" dirty="0"/>
              <a:t>To timeframe of video 15:39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73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>
                <a:hlinkClick r:id="rId3"/>
              </a:rPr>
              <a:t>https://www.youtube.com/watch?v=Y_Ac6KiQ1t0</a:t>
            </a:r>
            <a:endParaRPr lang="es-PY" dirty="0"/>
          </a:p>
          <a:p>
            <a:r>
              <a:rPr lang="es-PY" dirty="0"/>
              <a:t>To timeframe of video 15:39 to 33:24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662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>
                <a:hlinkClick r:id="rId3"/>
              </a:rPr>
              <a:t>https://www.youtube.com/watch?v=Y_Ac6KiQ1t0</a:t>
            </a:r>
            <a:endParaRPr lang="es-P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Y" dirty="0"/>
              <a:t>To timeframe of video 33:24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Y" dirty="0"/>
              <a:t>IF A is not square (A^T A)^-1 dosn’t have inverse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077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>
                <a:hlinkClick r:id="rId3"/>
              </a:rPr>
              <a:t>https://www.youtube.com/watch?v=Y_Ac6KiQ1t0</a:t>
            </a:r>
            <a:br>
              <a:rPr lang="es-PY" dirty="0"/>
            </a:br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video ends with the problem statement</a:t>
            </a:r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36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8/8/19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giloru/linearAlgebra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egiloru/linearAlgebra" TargetMode="External"/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9.tiff"/><Relationship Id="rId9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#15</a:t>
            </a:r>
            <a:br>
              <a:rPr lang="es-PY" dirty="0"/>
            </a:br>
            <a:r>
              <a:rPr lang="es-ES" dirty="0" err="1"/>
              <a:t>Projections</a:t>
            </a:r>
            <a:r>
              <a:rPr lang="es-ES" dirty="0"/>
              <a:t> </a:t>
            </a:r>
            <a:r>
              <a:rPr lang="es-ES" dirty="0" err="1"/>
              <a:t>onto</a:t>
            </a:r>
            <a:r>
              <a:rPr lang="es-ES" dirty="0"/>
              <a:t> </a:t>
            </a:r>
            <a:r>
              <a:rPr lang="es-ES" dirty="0" err="1"/>
              <a:t>subspaces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563888" y="332656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DBC64CE1-7123-214B-A703-9D7B1511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65594"/>
            <a:ext cx="1672836" cy="8311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14C22-B103-2B4A-A26A-F9AA73B1D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643" y="3317852"/>
            <a:ext cx="4499992" cy="2961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15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B464DA2-9883-7B40-9737-9C91481EC1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57739"/>
            <a:ext cx="7772400" cy="4152122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Projections into a line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0A9A290-4199-4C48-91B7-FF295DD8A49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1709312"/>
            <a:ext cx="3006571" cy="214348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A1186C-010D-5244-B729-F4C682753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78" y="1711614"/>
            <a:ext cx="4276180" cy="21411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5A634F-FCD2-A844-8EFE-7F79A8920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8" y="4144473"/>
            <a:ext cx="3006571" cy="165526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3D50F5C-175C-6244-A443-AA71464C0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124289"/>
            <a:ext cx="2286492" cy="16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768" y="279232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Projections into a subspace</a:t>
            </a:r>
            <a:endParaRPr lang="es-ES" dirty="0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F809A843-9F50-A24F-8705-EB066D1FCA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79437"/>
            <a:ext cx="4739346" cy="1753803"/>
          </a:xfrm>
        </p:spPr>
      </p:pic>
      <p:pic>
        <p:nvPicPr>
          <p:cNvPr id="19" name="Marcador de contenido 6">
            <a:extLst>
              <a:ext uri="{FF2B5EF4-FFF2-40B4-BE49-F238E27FC236}">
                <a16:creationId xmlns:a16="http://schemas.microsoft.com/office/drawing/2014/main" id="{9C70D5BB-4214-4E49-8BDA-20F2B2D2E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79437"/>
            <a:ext cx="3888432" cy="17538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01F8E12-1B8B-7748-90EC-54E0C6998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4" y="3695039"/>
            <a:ext cx="3275856" cy="137843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6D25FCF-0818-6A43-BF65-88480C054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699633"/>
            <a:ext cx="2481642" cy="162066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6915F2E-4E94-D545-9C90-EE385674B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82" y="3743888"/>
            <a:ext cx="2239157" cy="13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33152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Projections into a subspace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E1DB5D2-9A6D-A94A-8CA3-8DC1843C3B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3145080" cy="18002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81F17C-0861-D949-AC2C-8FB5CEA85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74520"/>
            <a:ext cx="3859962" cy="18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33152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Least square fitting by a line</a:t>
            </a:r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3214347-6AD8-0B40-BDC0-A1D2FA848F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7"/>
          <a:stretch/>
        </p:blipFill>
        <p:spPr>
          <a:xfrm>
            <a:off x="323528" y="1556792"/>
            <a:ext cx="1944216" cy="1204900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B170AF-D5F0-7A4F-9F9C-446228A5A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88" y="1556792"/>
            <a:ext cx="2371800" cy="12050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8711FFE-D53B-B445-A866-81F8A72E6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56792"/>
            <a:ext cx="2429411" cy="121631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21A87CA-B927-5A48-A1E0-26E70E26442F}"/>
              </a:ext>
            </a:extLst>
          </p:cNvPr>
          <p:cNvSpPr txBox="1"/>
          <p:nvPr/>
        </p:nvSpPr>
        <p:spPr>
          <a:xfrm>
            <a:off x="313254" y="4365104"/>
            <a:ext cx="380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 video ends with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150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3366" y="3421085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0" y="3159184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21156" y="4476867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476867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98" y="4917308"/>
            <a:ext cx="697790" cy="92675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3366" y="5380685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  <p:pic>
        <p:nvPicPr>
          <p:cNvPr id="3" name="Imagen 2">
            <a:hlinkClick r:id="rId8"/>
            <a:extLst>
              <a:ext uri="{FF2B5EF4-FFF2-40B4-BE49-F238E27FC236}">
                <a16:creationId xmlns:a16="http://schemas.microsoft.com/office/drawing/2014/main" id="{6BA7A712-0401-F842-AA13-2910BD453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33" y="429659"/>
            <a:ext cx="1080174" cy="5366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629AE-58C3-FA40-B7A6-DCE5B524C9C7}"/>
              </a:ext>
            </a:extLst>
          </p:cNvPr>
          <p:cNvSpPr/>
          <p:nvPr/>
        </p:nvSpPr>
        <p:spPr>
          <a:xfrm>
            <a:off x="2826707" y="513338"/>
            <a:ext cx="388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8"/>
              </a:rPr>
              <a:t>https://github.com/aegiloru/linearAlgebra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5545598-771E-A64D-B53C-ACAC9F934E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" r="2250" b="2950"/>
          <a:stretch/>
        </p:blipFill>
        <p:spPr>
          <a:xfrm>
            <a:off x="957477" y="2132732"/>
            <a:ext cx="3144526" cy="21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4485</TotalTime>
  <Words>462</Words>
  <Application>Microsoft Macintosh PowerPoint</Application>
  <PresentationFormat>Presentación en pantalla (4:3)</PresentationFormat>
  <Paragraphs>84</Paragraphs>
  <Slides>10</Slides>
  <Notes>5</Notes>
  <HiddenSlides>3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#15 Projections onto subspaces</vt:lpstr>
      <vt:lpstr>Linear Algebra Lecture 15</vt:lpstr>
      <vt:lpstr>Projections into a line</vt:lpstr>
      <vt:lpstr>Projections into a subspace</vt:lpstr>
      <vt:lpstr>Projections into a subspace</vt:lpstr>
      <vt:lpstr>Least square fitting by a line</vt:lpstr>
      <vt:lpstr>Credits</vt:lpstr>
      <vt:lpstr>Orthogonal Vectors</vt:lpstr>
      <vt:lpstr>Subpace S is orthogonal to Subspace T</vt:lpstr>
      <vt:lpstr>Coming: Solve Ax=b  when there is not solution m&gt;n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111</cp:revision>
  <dcterms:created xsi:type="dcterms:W3CDTF">2015-03-02T13:24:06Z</dcterms:created>
  <dcterms:modified xsi:type="dcterms:W3CDTF">2019-08-09T18:04:08Z</dcterms:modified>
  <cp:category/>
</cp:coreProperties>
</file>